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7" r:id="rId3"/>
    <p:sldId id="361" r:id="rId4"/>
    <p:sldId id="362" r:id="rId5"/>
    <p:sldId id="363" r:id="rId6"/>
    <p:sldId id="364" r:id="rId7"/>
    <p:sldId id="365" r:id="rId8"/>
    <p:sldId id="366" r:id="rId9"/>
    <p:sldId id="3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40"/>
    <p:restoredTop sz="85304"/>
  </p:normalViewPr>
  <p:slideViewPr>
    <p:cSldViewPr snapToGrid="0" snapToObjects="1">
      <p:cViewPr varScale="1">
        <p:scale>
          <a:sx n="81" d="100"/>
          <a:sy n="81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D1F4-2FAF-884A-8FD1-E97AE9CBF8FA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E560-F360-8440-B4C5-80639C2C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56" y="0"/>
            <a:ext cx="332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738"/>
          <a:stretch/>
        </p:blipFill>
        <p:spPr bwMode="auto">
          <a:xfrm>
            <a:off x="195187" y="848139"/>
            <a:ext cx="8577752" cy="563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68300"/>
            <a:ext cx="8241792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60400"/>
            <a:ext cx="8546592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457200"/>
            <a:ext cx="747979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726" y="0"/>
            <a:ext cx="624454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Drugs that Affect Absorption of Other </a:t>
            </a:r>
            <a:r>
              <a:rPr lang="en-US" b="1" dirty="0" smtClean="0">
                <a:solidFill>
                  <a:srgbClr val="262626"/>
                </a:solidFill>
                <a:latin typeface="Verdana" charset="0"/>
              </a:rPr>
              <a:t>Drugs</a:t>
            </a:r>
          </a:p>
          <a:p>
            <a:endParaRPr lang="en-US" b="1" dirty="0">
              <a:solidFill>
                <a:srgbClr val="262626"/>
              </a:solidFill>
              <a:latin typeface="Verdana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Anticholinergic drugs (side effect’s)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holinergic </a:t>
            </a:r>
            <a:r>
              <a:rPr lang="en-US" sz="2800" dirty="0"/>
              <a:t>drugs (side effect’s</a:t>
            </a:r>
            <a:r>
              <a:rPr lang="en-US" sz="2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Antacids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ion-exchange </a:t>
            </a:r>
            <a:r>
              <a:rPr lang="en-US" sz="2800" dirty="0" smtClean="0"/>
              <a:t>resin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Absorption of </a:t>
            </a:r>
            <a:r>
              <a:rPr lang="en-US" sz="2800" dirty="0" smtClean="0"/>
              <a:t>calcium and </a:t>
            </a:r>
            <a:r>
              <a:rPr lang="en-US" sz="2800" dirty="0" err="1" smtClean="0"/>
              <a:t>vit</a:t>
            </a:r>
            <a:r>
              <a:rPr lang="en-US" sz="2800" dirty="0" smtClean="0"/>
              <a:t> D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852" y="0"/>
            <a:ext cx="778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Nutrients that Interfere with Drug Absorption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0861" y="1197599"/>
            <a:ext cx="84032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Absorption of water-soluble vitamins, such as vitamin B-12 and folic acid, are aided by special absorption mechanisms. Vitamin B-12 absorption is facilitated by intrinsic factors in the stomach, where it forms a complex with the factor and is carried in the intestinal stream to the ileum, where it binds to a specific receptor. Vitamin B-12 then ultimately disassociates from the complex and is absorbed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Grapefruit juice often increases </a:t>
            </a:r>
            <a:r>
              <a:rPr lang="en-US" sz="2000" dirty="0" smtClean="0"/>
              <a:t>bioavailability of many </a:t>
            </a:r>
            <a:r>
              <a:rPr lang="en-US" sz="2000" dirty="0"/>
              <a:t>drugs that are substrates for cytochrome P450 (CYP) </a:t>
            </a:r>
            <a:r>
              <a:rPr lang="en-US" sz="2000" dirty="0" smtClean="0"/>
              <a:t>3A4. Grapefruit </a:t>
            </a:r>
            <a:r>
              <a:rPr lang="en-US" sz="2000" dirty="0"/>
              <a:t>juice contains various flavonoids such as </a:t>
            </a:r>
            <a:r>
              <a:rPr lang="en-US" sz="2000" dirty="0" err="1"/>
              <a:t>naringin</a:t>
            </a:r>
            <a:r>
              <a:rPr lang="en-US" sz="2000" dirty="0"/>
              <a:t> that inhibits certain cytochrome P-450 enzymes involved in drug metabolism. </a:t>
            </a:r>
          </a:p>
        </p:txBody>
      </p:sp>
    </p:spTree>
    <p:extLst>
      <p:ext uri="{BB962C8B-B14F-4D97-AF65-F5344CB8AC3E}">
        <p14:creationId xmlns:p14="http://schemas.microsoft.com/office/powerpoint/2010/main" val="11760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3379</TotalTime>
  <Words>164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ＭＳ Ｐゴシック</vt:lpstr>
      <vt:lpstr>Verdana</vt:lpstr>
      <vt:lpstr>Arial</vt:lpstr>
      <vt:lpstr>College of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 Mohammed Sabbar</cp:lastModifiedBy>
  <cp:revision>66</cp:revision>
  <dcterms:created xsi:type="dcterms:W3CDTF">2016-10-04T16:54:09Z</dcterms:created>
  <dcterms:modified xsi:type="dcterms:W3CDTF">2018-12-28T21:08:47Z</dcterms:modified>
</cp:coreProperties>
</file>